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68" d="100"/>
          <a:sy n="68" d="100"/>
        </p:scale>
        <p:origin x="374" y="3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5/19/2026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5/19/2026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5/19/2026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5/19/2026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5F5F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0" y="6629400"/>
            <a:ext cx="9144000" cy="228600"/>
          </a:xfrm>
          <a:prstGeom prst="rect">
            <a:avLst/>
          </a:prstGeom>
          <a:solidFill>
            <a:srgbClr val="F26522"/>
          </a:solidFill>
          <a:ln>
            <a:solidFill>
              <a:srgbClr val="F2652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TextBox 4"/>
          <p:cNvSpPr txBox="1"/>
          <p:nvPr/>
        </p:nvSpPr>
        <p:spPr>
          <a:xfrm>
            <a:off x="640080" y="731520"/>
            <a:ext cx="2143536" cy="5232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800" b="1" dirty="0">
                <a:solidFill>
                  <a:srgbClr val="1E1E1E"/>
                </a:solidFill>
                <a:latin typeface="DB Adman X Bold" panose="02000506090000020004" pitchFamily="2" charset="-34"/>
                <a:cs typeface="DB Adman X Bold" panose="02000506090000020004" pitchFamily="2" charset="-34"/>
              </a:rPr>
              <a:t>Conference Title</a:t>
            </a:r>
          </a:p>
        </p:txBody>
      </p:sp>
      <p:sp>
        <p:nvSpPr>
          <p:cNvPr id="6" name="Rectangle 5"/>
          <p:cNvSpPr/>
          <p:nvPr/>
        </p:nvSpPr>
        <p:spPr>
          <a:xfrm>
            <a:off x="640080" y="1325880"/>
            <a:ext cx="2286000" cy="73152"/>
          </a:xfrm>
          <a:prstGeom prst="rect">
            <a:avLst/>
          </a:prstGeom>
          <a:solidFill>
            <a:srgbClr val="F26522"/>
          </a:solidFill>
          <a:ln>
            <a:solidFill>
              <a:srgbClr val="F2652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TextBox 6"/>
          <p:cNvSpPr txBox="1"/>
          <p:nvPr/>
        </p:nvSpPr>
        <p:spPr>
          <a:xfrm>
            <a:off x="276578" y="1737360"/>
            <a:ext cx="859084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th-TH" b="1" dirty="0">
                <a:latin typeface="DB Adman X Bold" panose="02000506090000020004" pitchFamily="2" charset="-34"/>
                <a:cs typeface="DB Adman X Bold" panose="02000506090000020004" pitchFamily="2" charset="-34"/>
              </a:rPr>
              <a:t>การประชุมวิชาการด้านการพัฒนาการดำเนินงานทางอุตสาหกรรมแห่งชาติ ครั้งที่ 17 ประจำปี พ.ศ. </a:t>
            </a:r>
            <a:r>
              <a:rPr lang="en-US" b="1" dirty="0">
                <a:latin typeface="DB Adman X Bold" panose="02000506090000020004" pitchFamily="2" charset="-34"/>
                <a:cs typeface="DB Adman X Bold" panose="02000506090000020004" pitchFamily="2" charset="-34"/>
              </a:rPr>
              <a:t>25</a:t>
            </a:r>
            <a:r>
              <a:rPr lang="th-TH" b="1" dirty="0">
                <a:latin typeface="DB Adman X Bold" panose="02000506090000020004" pitchFamily="2" charset="-34"/>
                <a:cs typeface="DB Adman X Bold" panose="02000506090000020004" pitchFamily="2" charset="-34"/>
              </a:rPr>
              <a:t>69</a:t>
            </a:r>
            <a:endParaRPr lang="en-US" dirty="0">
              <a:latin typeface="DB Adman X Bold" panose="02000506090000020004" pitchFamily="2" charset="-34"/>
              <a:cs typeface="DB Adman X Bold" panose="02000506090000020004" pitchFamily="2" charset="-34"/>
            </a:endParaRPr>
          </a:p>
          <a:p>
            <a:pPr algn="ctr"/>
            <a:r>
              <a:rPr lang="en-US" b="1" dirty="0">
                <a:latin typeface="DB Adman X Bold" panose="02000506090000020004" pitchFamily="2" charset="-34"/>
                <a:cs typeface="DB Adman X Bold" panose="02000506090000020004" pitchFamily="2" charset="-34"/>
              </a:rPr>
              <a:t>The </a:t>
            </a:r>
            <a:r>
              <a:rPr lang="th-TH" b="1" dirty="0">
                <a:latin typeface="DB Adman X Bold" panose="02000506090000020004" pitchFamily="2" charset="-34"/>
                <a:cs typeface="DB Adman X Bold" panose="02000506090000020004" pitchFamily="2" charset="-34"/>
              </a:rPr>
              <a:t>17</a:t>
            </a:r>
            <a:r>
              <a:rPr lang="en-US" b="1" baseline="30000" dirty="0" err="1">
                <a:latin typeface="DB Adman X Bold" panose="02000506090000020004" pitchFamily="2" charset="-34"/>
                <a:cs typeface="DB Adman X Bold" panose="02000506090000020004" pitchFamily="2" charset="-34"/>
              </a:rPr>
              <a:t>th</a:t>
            </a:r>
            <a:r>
              <a:rPr lang="en-US" b="1" dirty="0">
                <a:latin typeface="DB Adman X Bold" panose="02000506090000020004" pitchFamily="2" charset="-34"/>
                <a:cs typeface="DB Adman X Bold" panose="02000506090000020004" pitchFamily="2" charset="-34"/>
              </a:rPr>
              <a:t> National Conference of Industrial Operations Development</a:t>
            </a:r>
            <a:r>
              <a:rPr lang="th-TH" b="1" dirty="0">
                <a:latin typeface="DB Adman X Bold" panose="02000506090000020004" pitchFamily="2" charset="-34"/>
                <a:cs typeface="DB Adman X Bold" panose="02000506090000020004" pitchFamily="2" charset="-34"/>
              </a:rPr>
              <a:t> </a:t>
            </a:r>
            <a:r>
              <a:rPr lang="en-US" b="1" dirty="0">
                <a:latin typeface="DB Adman X Bold" panose="02000506090000020004" pitchFamily="2" charset="-34"/>
                <a:cs typeface="DB Adman X Bold" panose="02000506090000020004" pitchFamily="2" charset="-34"/>
              </a:rPr>
              <a:t>20</a:t>
            </a:r>
            <a:r>
              <a:rPr lang="th-TH" b="1" dirty="0">
                <a:latin typeface="DB Adman X Bold" panose="02000506090000020004" pitchFamily="2" charset="-34"/>
                <a:cs typeface="DB Adman X Bold" panose="02000506090000020004" pitchFamily="2" charset="-34"/>
              </a:rPr>
              <a:t>26 (</a:t>
            </a:r>
            <a:r>
              <a:rPr lang="en-US" b="1" dirty="0">
                <a:latin typeface="DB Adman X Bold" panose="02000506090000020004" pitchFamily="2" charset="-34"/>
                <a:cs typeface="DB Adman X Bold" panose="02000506090000020004" pitchFamily="2" charset="-34"/>
              </a:rPr>
              <a:t>CIOD 20</a:t>
            </a:r>
            <a:r>
              <a:rPr lang="th-TH" b="1" dirty="0">
                <a:latin typeface="DB Adman X Bold" panose="02000506090000020004" pitchFamily="2" charset="-34"/>
                <a:cs typeface="DB Adman X Bold" panose="02000506090000020004" pitchFamily="2" charset="-34"/>
              </a:rPr>
              <a:t>26</a:t>
            </a:r>
            <a:r>
              <a:rPr lang="en-US" b="1" dirty="0">
                <a:latin typeface="DB Adman X Bold" panose="02000506090000020004" pitchFamily="2" charset="-34"/>
                <a:cs typeface="DB Adman X Bold" panose="02000506090000020004" pitchFamily="2" charset="-34"/>
              </a:rPr>
              <a:t>)</a:t>
            </a:r>
            <a:endParaRPr lang="en-US" dirty="0">
              <a:latin typeface="DB Adman X Bold" panose="02000506090000020004" pitchFamily="2" charset="-34"/>
              <a:cs typeface="DB Adman X Bold" panose="02000506090000020004" pitchFamily="2" charset="-34"/>
            </a:endParaRP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87D1D631-A48C-3D9B-4CB8-D5DAC6BD6204}"/>
              </a:ext>
            </a:extLst>
          </p:cNvPr>
          <p:cNvGrpSpPr/>
          <p:nvPr/>
        </p:nvGrpSpPr>
        <p:grpSpPr>
          <a:xfrm>
            <a:off x="7290980" y="91846"/>
            <a:ext cx="1759322" cy="731520"/>
            <a:chOff x="6513177" y="22860"/>
            <a:chExt cx="1759322" cy="731520"/>
          </a:xfrm>
        </p:grpSpPr>
        <p:pic>
          <p:nvPicPr>
            <p:cNvPr id="4" name="Picture 3" descr="LOGO CIOD2026.png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6513177" y="22860"/>
              <a:ext cx="731520" cy="731520"/>
            </a:xfrm>
            <a:prstGeom prst="rect">
              <a:avLst/>
            </a:prstGeom>
          </p:spPr>
        </p:pic>
        <p:pic>
          <p:nvPicPr>
            <p:cNvPr id="9" name="Picture 8" descr="A close up of logos&#10;&#10;AI-generated content may be incorrect.">
              <a:extLst>
                <a:ext uri="{FF2B5EF4-FFF2-40B4-BE49-F238E27FC236}">
                  <a16:creationId xmlns:a16="http://schemas.microsoft.com/office/drawing/2014/main" id="{16D5C647-A72C-9E03-DE6E-8781E74365DD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244697" y="24112"/>
              <a:ext cx="1027802" cy="683296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5F5F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0" y="6629400"/>
            <a:ext cx="9144000" cy="228600"/>
          </a:xfrm>
          <a:prstGeom prst="rect">
            <a:avLst/>
          </a:prstGeom>
          <a:solidFill>
            <a:srgbClr val="F26522"/>
          </a:solidFill>
          <a:ln>
            <a:solidFill>
              <a:srgbClr val="F2652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TextBox 4"/>
          <p:cNvSpPr txBox="1"/>
          <p:nvPr/>
        </p:nvSpPr>
        <p:spPr>
          <a:xfrm>
            <a:off x="640080" y="731520"/>
            <a:ext cx="1136850" cy="5232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800" b="1" dirty="0">
                <a:solidFill>
                  <a:srgbClr val="1E1E1E"/>
                </a:solidFill>
                <a:latin typeface="DB Adman X Bold" panose="02000506090000020004" pitchFamily="2" charset="-34"/>
                <a:cs typeface="DB Adman X Bold" panose="02000506090000020004" pitchFamily="2" charset="-34"/>
              </a:rPr>
              <a:t>Agenda</a:t>
            </a:r>
          </a:p>
        </p:txBody>
      </p:sp>
      <p:sp>
        <p:nvSpPr>
          <p:cNvPr id="6" name="Rectangle 5"/>
          <p:cNvSpPr/>
          <p:nvPr/>
        </p:nvSpPr>
        <p:spPr>
          <a:xfrm>
            <a:off x="640080" y="1325880"/>
            <a:ext cx="2286000" cy="73152"/>
          </a:xfrm>
          <a:prstGeom prst="rect">
            <a:avLst/>
          </a:prstGeom>
          <a:solidFill>
            <a:srgbClr val="F26522"/>
          </a:solidFill>
          <a:ln>
            <a:solidFill>
              <a:srgbClr val="F2652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TextBox 6"/>
          <p:cNvSpPr txBox="1"/>
          <p:nvPr/>
        </p:nvSpPr>
        <p:spPr>
          <a:xfrm>
            <a:off x="640080" y="1653446"/>
            <a:ext cx="7973342" cy="178510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2200" dirty="0">
                <a:solidFill>
                  <a:srgbClr val="3C3C3C"/>
                </a:solidFill>
                <a:latin typeface="DB Adman X Bold" panose="02000506090000020004" pitchFamily="2" charset="-34"/>
                <a:cs typeface="DB Adman X Bold" panose="02000506090000020004" pitchFamily="2" charset="-34"/>
              </a:rPr>
              <a:t>1. </a:t>
            </a:r>
            <a:r>
              <a:rPr lang="th-TH" sz="2200" dirty="0">
                <a:latin typeface="DB Adman X Bold" panose="02000506090000020004" pitchFamily="2" charset="-34"/>
                <a:cs typeface="DB Adman X Bold" panose="02000506090000020004" pitchFamily="2" charset="-34"/>
              </a:rPr>
              <a:t>ที่มาและความสำคัญ</a:t>
            </a:r>
          </a:p>
          <a:p>
            <a:r>
              <a:rPr lang="th-TH" sz="2200" dirty="0">
                <a:latin typeface="DB Adman X Bold" panose="02000506090000020004" pitchFamily="2" charset="-34"/>
                <a:cs typeface="DB Adman X Bold" panose="02000506090000020004" pitchFamily="2" charset="-34"/>
              </a:rPr>
              <a:t>2. วัตถุประสงค์</a:t>
            </a:r>
          </a:p>
          <a:p>
            <a:r>
              <a:rPr lang="th-TH" sz="2200" dirty="0">
                <a:latin typeface="DB Adman X Bold" panose="02000506090000020004" pitchFamily="2" charset="-34"/>
                <a:cs typeface="DB Adman X Bold" panose="02000506090000020004" pitchFamily="2" charset="-34"/>
              </a:rPr>
              <a:t>3. วิธีดำเนินงาน</a:t>
            </a:r>
          </a:p>
          <a:p>
            <a:r>
              <a:rPr lang="th-TH" sz="2200" dirty="0">
                <a:latin typeface="DB Adman X Bold" panose="02000506090000020004" pitchFamily="2" charset="-34"/>
                <a:cs typeface="DB Adman X Bold" panose="02000506090000020004" pitchFamily="2" charset="-34"/>
              </a:rPr>
              <a:t>4. ผลการศึกษา</a:t>
            </a:r>
          </a:p>
          <a:p>
            <a:r>
              <a:rPr lang="th-TH" sz="2200" dirty="0">
                <a:latin typeface="DB Adman X Bold" panose="02000506090000020004" pitchFamily="2" charset="-34"/>
                <a:cs typeface="DB Adman X Bold" panose="02000506090000020004" pitchFamily="2" charset="-34"/>
              </a:rPr>
              <a:t>5. สรุปและข้อเสนอแนะ</a:t>
            </a: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289AB7B4-B932-490F-6FC8-C3A763F79319}"/>
              </a:ext>
            </a:extLst>
          </p:cNvPr>
          <p:cNvGrpSpPr/>
          <p:nvPr/>
        </p:nvGrpSpPr>
        <p:grpSpPr>
          <a:xfrm>
            <a:off x="7290980" y="91846"/>
            <a:ext cx="1759322" cy="731520"/>
            <a:chOff x="6513177" y="22860"/>
            <a:chExt cx="1759322" cy="731520"/>
          </a:xfrm>
        </p:grpSpPr>
        <p:pic>
          <p:nvPicPr>
            <p:cNvPr id="9" name="Picture 8" descr="LOGO CIOD2026.png">
              <a:extLst>
                <a:ext uri="{FF2B5EF4-FFF2-40B4-BE49-F238E27FC236}">
                  <a16:creationId xmlns:a16="http://schemas.microsoft.com/office/drawing/2014/main" id="{09A439A5-CE89-5330-2C21-F5E39A455919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6513177" y="22860"/>
              <a:ext cx="731520" cy="731520"/>
            </a:xfrm>
            <a:prstGeom prst="rect">
              <a:avLst/>
            </a:prstGeom>
          </p:spPr>
        </p:pic>
        <p:pic>
          <p:nvPicPr>
            <p:cNvPr id="10" name="Picture 9" descr="A close up of logos&#10;&#10;AI-generated content may be incorrect.">
              <a:extLst>
                <a:ext uri="{FF2B5EF4-FFF2-40B4-BE49-F238E27FC236}">
                  <a16:creationId xmlns:a16="http://schemas.microsoft.com/office/drawing/2014/main" id="{F7901374-2E42-A253-B2BC-E2C18DCFCE94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244697" y="24112"/>
              <a:ext cx="1027802" cy="683296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5F5F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0" y="6629400"/>
            <a:ext cx="9144000" cy="228600"/>
          </a:xfrm>
          <a:prstGeom prst="rect">
            <a:avLst/>
          </a:prstGeom>
          <a:solidFill>
            <a:srgbClr val="F26522"/>
          </a:solidFill>
          <a:ln>
            <a:solidFill>
              <a:srgbClr val="F2652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TextBox 4"/>
          <p:cNvSpPr txBox="1"/>
          <p:nvPr/>
        </p:nvSpPr>
        <p:spPr>
          <a:xfrm>
            <a:off x="640080" y="731520"/>
            <a:ext cx="73152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800" b="1">
                <a:solidFill>
                  <a:srgbClr val="1E1E1E"/>
                </a:solidFill>
              </a:rPr>
              <a:t>Introduction</a:t>
            </a:r>
          </a:p>
        </p:txBody>
      </p:sp>
      <p:sp>
        <p:nvSpPr>
          <p:cNvPr id="6" name="Rectangle 5"/>
          <p:cNvSpPr/>
          <p:nvPr/>
        </p:nvSpPr>
        <p:spPr>
          <a:xfrm>
            <a:off x="640080" y="1325880"/>
            <a:ext cx="2286000" cy="73152"/>
          </a:xfrm>
          <a:prstGeom prst="rect">
            <a:avLst/>
          </a:prstGeom>
          <a:solidFill>
            <a:srgbClr val="F26522"/>
          </a:solidFill>
          <a:ln>
            <a:solidFill>
              <a:srgbClr val="F2652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9C41DBDA-15FD-A49D-D3AB-0F1241D4BC37}"/>
              </a:ext>
            </a:extLst>
          </p:cNvPr>
          <p:cNvGrpSpPr/>
          <p:nvPr/>
        </p:nvGrpSpPr>
        <p:grpSpPr>
          <a:xfrm>
            <a:off x="7290980" y="91846"/>
            <a:ext cx="1759322" cy="731520"/>
            <a:chOff x="6513177" y="22860"/>
            <a:chExt cx="1759322" cy="731520"/>
          </a:xfrm>
        </p:grpSpPr>
        <p:pic>
          <p:nvPicPr>
            <p:cNvPr id="9" name="Picture 8" descr="LOGO CIOD2026.png">
              <a:extLst>
                <a:ext uri="{FF2B5EF4-FFF2-40B4-BE49-F238E27FC236}">
                  <a16:creationId xmlns:a16="http://schemas.microsoft.com/office/drawing/2014/main" id="{02B4A58D-B673-C192-63BC-995162FCA5D7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6513177" y="22860"/>
              <a:ext cx="731520" cy="731520"/>
            </a:xfrm>
            <a:prstGeom prst="rect">
              <a:avLst/>
            </a:prstGeom>
          </p:spPr>
        </p:pic>
        <p:pic>
          <p:nvPicPr>
            <p:cNvPr id="10" name="Picture 9" descr="A close up of logos&#10;&#10;AI-generated content may be incorrect.">
              <a:extLst>
                <a:ext uri="{FF2B5EF4-FFF2-40B4-BE49-F238E27FC236}">
                  <a16:creationId xmlns:a16="http://schemas.microsoft.com/office/drawing/2014/main" id="{E2F790D9-D97A-8E32-3C65-1A66F3C72DB3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244697" y="24112"/>
              <a:ext cx="1027802" cy="683296"/>
            </a:xfrm>
            <a:prstGeom prst="rect">
              <a:avLst/>
            </a:prstGeom>
          </p:spPr>
        </p:pic>
      </p:grpSp>
      <p:sp>
        <p:nvSpPr>
          <p:cNvPr id="13" name="TextBox 12">
            <a:extLst>
              <a:ext uri="{FF2B5EF4-FFF2-40B4-BE49-F238E27FC236}">
                <a16:creationId xmlns:a16="http://schemas.microsoft.com/office/drawing/2014/main" id="{62F32CDF-674B-8FBB-8195-656626C9BE7E}"/>
              </a:ext>
            </a:extLst>
          </p:cNvPr>
          <p:cNvSpPr txBox="1"/>
          <p:nvPr/>
        </p:nvSpPr>
        <p:spPr>
          <a:xfrm>
            <a:off x="640080" y="1737360"/>
            <a:ext cx="7973342" cy="4308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th-TH" sz="2200" dirty="0">
                <a:latin typeface="DB Adman X Bold" panose="02000506090000020004" pitchFamily="2" charset="-34"/>
                <a:cs typeface="DB Adman X Bold" panose="02000506090000020004" pitchFamily="2" charset="-34"/>
              </a:rPr>
              <a:t>อธิบายที่มาและความสำคัญของงานวิจัย/โครงการ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5F5F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0" y="6629400"/>
            <a:ext cx="9144000" cy="228600"/>
          </a:xfrm>
          <a:prstGeom prst="rect">
            <a:avLst/>
          </a:prstGeom>
          <a:solidFill>
            <a:srgbClr val="F26522"/>
          </a:solidFill>
          <a:ln>
            <a:solidFill>
              <a:srgbClr val="F2652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TextBox 4"/>
          <p:cNvSpPr txBox="1"/>
          <p:nvPr/>
        </p:nvSpPr>
        <p:spPr>
          <a:xfrm>
            <a:off x="640080" y="731520"/>
            <a:ext cx="73152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800" b="1">
                <a:solidFill>
                  <a:srgbClr val="1E1E1E"/>
                </a:solidFill>
              </a:rPr>
              <a:t>Objectives</a:t>
            </a:r>
          </a:p>
        </p:txBody>
      </p:sp>
      <p:sp>
        <p:nvSpPr>
          <p:cNvPr id="6" name="Rectangle 5"/>
          <p:cNvSpPr/>
          <p:nvPr/>
        </p:nvSpPr>
        <p:spPr>
          <a:xfrm>
            <a:off x="640080" y="1325880"/>
            <a:ext cx="2286000" cy="73152"/>
          </a:xfrm>
          <a:prstGeom prst="rect">
            <a:avLst/>
          </a:prstGeom>
          <a:solidFill>
            <a:srgbClr val="F26522"/>
          </a:solidFill>
          <a:ln>
            <a:solidFill>
              <a:srgbClr val="F2652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TextBox 6"/>
          <p:cNvSpPr txBox="1"/>
          <p:nvPr/>
        </p:nvSpPr>
        <p:spPr>
          <a:xfrm>
            <a:off x="640080" y="1737360"/>
            <a:ext cx="2031325" cy="76944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lang="th-TH" sz="2200" dirty="0">
                <a:latin typeface="DB Adman X Bold" panose="02000506090000020004" pitchFamily="2" charset="-34"/>
                <a:cs typeface="DB Adman X Bold" panose="02000506090000020004" pitchFamily="2" charset="-34"/>
              </a:rPr>
              <a:t>• วัตถุประสงค์ข้อที่ 1</a:t>
            </a:r>
          </a:p>
          <a:p>
            <a:r>
              <a:rPr lang="th-TH" sz="2200" dirty="0">
                <a:latin typeface="DB Adman X Bold" panose="02000506090000020004" pitchFamily="2" charset="-34"/>
                <a:cs typeface="DB Adman X Bold" panose="02000506090000020004" pitchFamily="2" charset="-34"/>
              </a:rPr>
              <a:t>• วัตถุประสงค์ข้อที่ 2</a:t>
            </a: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577706A2-3675-2EB6-6275-B7B6D5653027}"/>
              </a:ext>
            </a:extLst>
          </p:cNvPr>
          <p:cNvGrpSpPr/>
          <p:nvPr/>
        </p:nvGrpSpPr>
        <p:grpSpPr>
          <a:xfrm>
            <a:off x="7290980" y="91846"/>
            <a:ext cx="1759322" cy="731520"/>
            <a:chOff x="6513177" y="22860"/>
            <a:chExt cx="1759322" cy="731520"/>
          </a:xfrm>
        </p:grpSpPr>
        <p:pic>
          <p:nvPicPr>
            <p:cNvPr id="9" name="Picture 8" descr="LOGO CIOD2026.png">
              <a:extLst>
                <a:ext uri="{FF2B5EF4-FFF2-40B4-BE49-F238E27FC236}">
                  <a16:creationId xmlns:a16="http://schemas.microsoft.com/office/drawing/2014/main" id="{5452CAD4-55D7-A9F5-C862-68E374C0AFE1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6513177" y="22860"/>
              <a:ext cx="731520" cy="731520"/>
            </a:xfrm>
            <a:prstGeom prst="rect">
              <a:avLst/>
            </a:prstGeom>
          </p:spPr>
        </p:pic>
        <p:pic>
          <p:nvPicPr>
            <p:cNvPr id="10" name="Picture 9" descr="A close up of logos&#10;&#10;AI-generated content may be incorrect.">
              <a:extLst>
                <a:ext uri="{FF2B5EF4-FFF2-40B4-BE49-F238E27FC236}">
                  <a16:creationId xmlns:a16="http://schemas.microsoft.com/office/drawing/2014/main" id="{DB943D6E-16E7-7204-91F9-964D746444D5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244697" y="24112"/>
              <a:ext cx="1027802" cy="683296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5F5F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0" y="6629400"/>
            <a:ext cx="9144000" cy="228600"/>
          </a:xfrm>
          <a:prstGeom prst="rect">
            <a:avLst/>
          </a:prstGeom>
          <a:solidFill>
            <a:srgbClr val="F26522"/>
          </a:solidFill>
          <a:ln>
            <a:solidFill>
              <a:srgbClr val="F2652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TextBox 4"/>
          <p:cNvSpPr txBox="1"/>
          <p:nvPr/>
        </p:nvSpPr>
        <p:spPr>
          <a:xfrm>
            <a:off x="640080" y="731520"/>
            <a:ext cx="73152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800" b="1">
                <a:solidFill>
                  <a:srgbClr val="1E1E1E"/>
                </a:solidFill>
              </a:rPr>
              <a:t>Methodology</a:t>
            </a:r>
          </a:p>
        </p:txBody>
      </p:sp>
      <p:sp>
        <p:nvSpPr>
          <p:cNvPr id="6" name="Rectangle 5"/>
          <p:cNvSpPr/>
          <p:nvPr/>
        </p:nvSpPr>
        <p:spPr>
          <a:xfrm>
            <a:off x="640080" y="1325880"/>
            <a:ext cx="2286000" cy="73152"/>
          </a:xfrm>
          <a:prstGeom prst="rect">
            <a:avLst/>
          </a:prstGeom>
          <a:solidFill>
            <a:srgbClr val="F26522"/>
          </a:solidFill>
          <a:ln>
            <a:solidFill>
              <a:srgbClr val="F2652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001AE7C9-0E1B-85D3-5E82-DBC9773E269C}"/>
              </a:ext>
            </a:extLst>
          </p:cNvPr>
          <p:cNvGrpSpPr/>
          <p:nvPr/>
        </p:nvGrpSpPr>
        <p:grpSpPr>
          <a:xfrm>
            <a:off x="7290980" y="91846"/>
            <a:ext cx="1759322" cy="731520"/>
            <a:chOff x="6513177" y="22860"/>
            <a:chExt cx="1759322" cy="731520"/>
          </a:xfrm>
        </p:grpSpPr>
        <p:pic>
          <p:nvPicPr>
            <p:cNvPr id="9" name="Picture 8" descr="LOGO CIOD2026.png">
              <a:extLst>
                <a:ext uri="{FF2B5EF4-FFF2-40B4-BE49-F238E27FC236}">
                  <a16:creationId xmlns:a16="http://schemas.microsoft.com/office/drawing/2014/main" id="{3A7FEC4D-EB93-686D-0675-E84A97DCEC96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6513177" y="22860"/>
              <a:ext cx="731520" cy="731520"/>
            </a:xfrm>
            <a:prstGeom prst="rect">
              <a:avLst/>
            </a:prstGeom>
          </p:spPr>
        </p:pic>
        <p:pic>
          <p:nvPicPr>
            <p:cNvPr id="10" name="Picture 9" descr="A close up of logos&#10;&#10;AI-generated content may be incorrect.">
              <a:extLst>
                <a:ext uri="{FF2B5EF4-FFF2-40B4-BE49-F238E27FC236}">
                  <a16:creationId xmlns:a16="http://schemas.microsoft.com/office/drawing/2014/main" id="{5D2D78CB-922F-7B1F-5A1E-AE8E8D38564C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244697" y="24112"/>
              <a:ext cx="1027802" cy="683296"/>
            </a:xfrm>
            <a:prstGeom prst="rect">
              <a:avLst/>
            </a:prstGeom>
          </p:spPr>
        </p:pic>
      </p:grpSp>
      <p:sp>
        <p:nvSpPr>
          <p:cNvPr id="11" name="TextBox 10">
            <a:extLst>
              <a:ext uri="{FF2B5EF4-FFF2-40B4-BE49-F238E27FC236}">
                <a16:creationId xmlns:a16="http://schemas.microsoft.com/office/drawing/2014/main" id="{0550BBE3-65B0-308B-148E-566F68830AC1}"/>
              </a:ext>
            </a:extLst>
          </p:cNvPr>
          <p:cNvSpPr txBox="1"/>
          <p:nvPr/>
        </p:nvSpPr>
        <p:spPr>
          <a:xfrm>
            <a:off x="640080" y="1645695"/>
            <a:ext cx="3592650" cy="43088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200" dirty="0" err="1">
                <a:latin typeface="DB Adman X Bold" panose="02000506090000020004" pitchFamily="2" charset="-34"/>
                <a:cs typeface="DB Adman X Bold" panose="02000506090000020004" pitchFamily="2" charset="-34"/>
              </a:rPr>
              <a:t>ใส่</a:t>
            </a:r>
            <a:r>
              <a:rPr sz="2200" dirty="0">
                <a:latin typeface="DB Adman X Bold" panose="02000506090000020004" pitchFamily="2" charset="-34"/>
                <a:cs typeface="DB Adman X Bold" panose="02000506090000020004" pitchFamily="2" charset="-34"/>
              </a:rPr>
              <a:t> Flowchart / </a:t>
            </a:r>
            <a:r>
              <a:rPr sz="2200" dirty="0" err="1">
                <a:latin typeface="DB Adman X Bold" panose="02000506090000020004" pitchFamily="2" charset="-34"/>
                <a:cs typeface="DB Adman X Bold" panose="02000506090000020004" pitchFamily="2" charset="-34"/>
              </a:rPr>
              <a:t>ขั้นตอนการดำเนินงาน</a:t>
            </a:r>
            <a:endParaRPr sz="2200" dirty="0">
              <a:latin typeface="DB Adman X Bold" panose="02000506090000020004" pitchFamily="2" charset="-34"/>
              <a:cs typeface="DB Adman X Bold" panose="02000506090000020004" pitchFamily="2" charset="-34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5F5F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0" y="6629400"/>
            <a:ext cx="9144000" cy="228600"/>
          </a:xfrm>
          <a:prstGeom prst="rect">
            <a:avLst/>
          </a:prstGeom>
          <a:solidFill>
            <a:srgbClr val="F26522"/>
          </a:solidFill>
          <a:ln>
            <a:solidFill>
              <a:srgbClr val="F2652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TextBox 4"/>
          <p:cNvSpPr txBox="1"/>
          <p:nvPr/>
        </p:nvSpPr>
        <p:spPr>
          <a:xfrm>
            <a:off x="640080" y="731520"/>
            <a:ext cx="73152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800" b="1">
                <a:solidFill>
                  <a:srgbClr val="1E1E1E"/>
                </a:solidFill>
              </a:rPr>
              <a:t>Results &amp; Discussion</a:t>
            </a:r>
          </a:p>
        </p:txBody>
      </p:sp>
      <p:sp>
        <p:nvSpPr>
          <p:cNvPr id="6" name="Rectangle 5"/>
          <p:cNvSpPr/>
          <p:nvPr/>
        </p:nvSpPr>
        <p:spPr>
          <a:xfrm>
            <a:off x="640080" y="1325880"/>
            <a:ext cx="2286000" cy="73152"/>
          </a:xfrm>
          <a:prstGeom prst="rect">
            <a:avLst/>
          </a:prstGeom>
          <a:solidFill>
            <a:srgbClr val="F26522"/>
          </a:solidFill>
          <a:ln>
            <a:solidFill>
              <a:srgbClr val="F2652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TextBox 6"/>
          <p:cNvSpPr txBox="1"/>
          <p:nvPr/>
        </p:nvSpPr>
        <p:spPr>
          <a:xfrm>
            <a:off x="914400" y="1737360"/>
            <a:ext cx="3459601" cy="43088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lang="th-TH" sz="2200" dirty="0">
                <a:latin typeface="DB Adman X Bold" panose="02000506090000020004" pitchFamily="2" charset="-34"/>
                <a:cs typeface="DB Adman X Bold" panose="02000506090000020004" pitchFamily="2" charset="-34"/>
              </a:rPr>
              <a:t>แทรกกราฟ ตาราง หรือผลการศึกษา</a:t>
            </a: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BAF53662-32CD-E17D-1C74-7CEA7406C46A}"/>
              </a:ext>
            </a:extLst>
          </p:cNvPr>
          <p:cNvGrpSpPr/>
          <p:nvPr/>
        </p:nvGrpSpPr>
        <p:grpSpPr>
          <a:xfrm>
            <a:off x="7290980" y="91846"/>
            <a:ext cx="1759322" cy="731520"/>
            <a:chOff x="6513177" y="22860"/>
            <a:chExt cx="1759322" cy="731520"/>
          </a:xfrm>
        </p:grpSpPr>
        <p:pic>
          <p:nvPicPr>
            <p:cNvPr id="9" name="Picture 8" descr="LOGO CIOD2026.png">
              <a:extLst>
                <a:ext uri="{FF2B5EF4-FFF2-40B4-BE49-F238E27FC236}">
                  <a16:creationId xmlns:a16="http://schemas.microsoft.com/office/drawing/2014/main" id="{E405CACA-C39E-2878-A34F-CFBD8D448083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6513177" y="22860"/>
              <a:ext cx="731520" cy="731520"/>
            </a:xfrm>
            <a:prstGeom prst="rect">
              <a:avLst/>
            </a:prstGeom>
          </p:spPr>
        </p:pic>
        <p:pic>
          <p:nvPicPr>
            <p:cNvPr id="10" name="Picture 9" descr="A close up of logos&#10;&#10;AI-generated content may be incorrect.">
              <a:extLst>
                <a:ext uri="{FF2B5EF4-FFF2-40B4-BE49-F238E27FC236}">
                  <a16:creationId xmlns:a16="http://schemas.microsoft.com/office/drawing/2014/main" id="{1F09B31D-DA27-1829-1D02-C0B1B9C1CB24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244697" y="24112"/>
              <a:ext cx="1027802" cy="683296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5F5F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0" y="6629400"/>
            <a:ext cx="9144000" cy="228600"/>
          </a:xfrm>
          <a:prstGeom prst="rect">
            <a:avLst/>
          </a:prstGeom>
          <a:solidFill>
            <a:srgbClr val="F26522"/>
          </a:solidFill>
          <a:ln>
            <a:solidFill>
              <a:srgbClr val="F2652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TextBox 4"/>
          <p:cNvSpPr txBox="1"/>
          <p:nvPr/>
        </p:nvSpPr>
        <p:spPr>
          <a:xfrm>
            <a:off x="640080" y="731520"/>
            <a:ext cx="73152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800" b="1">
                <a:solidFill>
                  <a:srgbClr val="1E1E1E"/>
                </a:solidFill>
              </a:rPr>
              <a:t>Conclusion</a:t>
            </a:r>
          </a:p>
        </p:txBody>
      </p:sp>
      <p:sp>
        <p:nvSpPr>
          <p:cNvPr id="6" name="Rectangle 5"/>
          <p:cNvSpPr/>
          <p:nvPr/>
        </p:nvSpPr>
        <p:spPr>
          <a:xfrm>
            <a:off x="640080" y="1325880"/>
            <a:ext cx="2286000" cy="73152"/>
          </a:xfrm>
          <a:prstGeom prst="rect">
            <a:avLst/>
          </a:prstGeom>
          <a:solidFill>
            <a:srgbClr val="F26522"/>
          </a:solidFill>
          <a:ln>
            <a:solidFill>
              <a:srgbClr val="F2652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TextBox 6"/>
          <p:cNvSpPr txBox="1"/>
          <p:nvPr/>
        </p:nvSpPr>
        <p:spPr>
          <a:xfrm>
            <a:off x="914400" y="1737360"/>
            <a:ext cx="3039615" cy="43088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lang="th-TH" sz="2200" dirty="0">
                <a:latin typeface="DB Adman X Bold" panose="02000506090000020004" pitchFamily="2" charset="-34"/>
                <a:cs typeface="DB Adman X Bold" panose="02000506090000020004" pitchFamily="2" charset="-34"/>
              </a:rPr>
              <a:t>สรุปผลการศึกษาและข้อเสนอแนะ</a:t>
            </a: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EFB7DB84-F871-45D8-8BB9-FDE349AEA4AC}"/>
              </a:ext>
            </a:extLst>
          </p:cNvPr>
          <p:cNvGrpSpPr/>
          <p:nvPr/>
        </p:nvGrpSpPr>
        <p:grpSpPr>
          <a:xfrm>
            <a:off x="7290980" y="91846"/>
            <a:ext cx="1759322" cy="731520"/>
            <a:chOff x="6513177" y="22860"/>
            <a:chExt cx="1759322" cy="731520"/>
          </a:xfrm>
        </p:grpSpPr>
        <p:pic>
          <p:nvPicPr>
            <p:cNvPr id="9" name="Picture 8" descr="LOGO CIOD2026.png">
              <a:extLst>
                <a:ext uri="{FF2B5EF4-FFF2-40B4-BE49-F238E27FC236}">
                  <a16:creationId xmlns:a16="http://schemas.microsoft.com/office/drawing/2014/main" id="{206A8200-C318-D68E-5EF6-6582A5DCE523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6513177" y="22860"/>
              <a:ext cx="731520" cy="731520"/>
            </a:xfrm>
            <a:prstGeom prst="rect">
              <a:avLst/>
            </a:prstGeom>
          </p:spPr>
        </p:pic>
        <p:pic>
          <p:nvPicPr>
            <p:cNvPr id="10" name="Picture 9" descr="A close up of logos&#10;&#10;AI-generated content may be incorrect.">
              <a:extLst>
                <a:ext uri="{FF2B5EF4-FFF2-40B4-BE49-F238E27FC236}">
                  <a16:creationId xmlns:a16="http://schemas.microsoft.com/office/drawing/2014/main" id="{99A74B8C-4F6E-57C2-3E49-14CB84BE36FA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244697" y="24112"/>
              <a:ext cx="1027802" cy="683296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5F5F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0" y="6629400"/>
            <a:ext cx="9144000" cy="228600"/>
          </a:xfrm>
          <a:prstGeom prst="rect">
            <a:avLst/>
          </a:prstGeom>
          <a:solidFill>
            <a:srgbClr val="F26522"/>
          </a:solidFill>
          <a:ln>
            <a:solidFill>
              <a:srgbClr val="F2652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TextBox 4"/>
          <p:cNvSpPr txBox="1"/>
          <p:nvPr/>
        </p:nvSpPr>
        <p:spPr>
          <a:xfrm>
            <a:off x="640080" y="731520"/>
            <a:ext cx="73152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800" b="1">
                <a:solidFill>
                  <a:srgbClr val="1E1E1E"/>
                </a:solidFill>
              </a:rPr>
              <a:t>Q&amp;A</a:t>
            </a:r>
          </a:p>
        </p:txBody>
      </p:sp>
      <p:sp>
        <p:nvSpPr>
          <p:cNvPr id="6" name="Rectangle 5"/>
          <p:cNvSpPr/>
          <p:nvPr/>
        </p:nvSpPr>
        <p:spPr>
          <a:xfrm>
            <a:off x="640080" y="1325880"/>
            <a:ext cx="2286000" cy="73152"/>
          </a:xfrm>
          <a:prstGeom prst="rect">
            <a:avLst/>
          </a:prstGeom>
          <a:solidFill>
            <a:srgbClr val="F26522"/>
          </a:solidFill>
          <a:ln>
            <a:solidFill>
              <a:srgbClr val="F2652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TextBox 6"/>
          <p:cNvSpPr txBox="1"/>
          <p:nvPr/>
        </p:nvSpPr>
        <p:spPr>
          <a:xfrm>
            <a:off x="914400" y="1737360"/>
            <a:ext cx="9144000" cy="3657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200">
                <a:solidFill>
                  <a:srgbClr val="3C3C3C"/>
                </a:solidFill>
              </a:rPr>
              <a:t>Thank You</a:t>
            </a:r>
          </a:p>
          <a:p>
            <a:r>
              <a:rPr sz="2200">
                <a:solidFill>
                  <a:srgbClr val="3C3C3C"/>
                </a:solidFill>
              </a:rPr>
              <a:t>Questions &amp; Answers</a:t>
            </a: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762037A9-864C-6387-648F-A1DB8B986250}"/>
              </a:ext>
            </a:extLst>
          </p:cNvPr>
          <p:cNvGrpSpPr/>
          <p:nvPr/>
        </p:nvGrpSpPr>
        <p:grpSpPr>
          <a:xfrm>
            <a:off x="7290980" y="91846"/>
            <a:ext cx="1759322" cy="731520"/>
            <a:chOff x="6513177" y="22860"/>
            <a:chExt cx="1759322" cy="731520"/>
          </a:xfrm>
        </p:grpSpPr>
        <p:pic>
          <p:nvPicPr>
            <p:cNvPr id="9" name="Picture 8" descr="LOGO CIOD2026.png">
              <a:extLst>
                <a:ext uri="{FF2B5EF4-FFF2-40B4-BE49-F238E27FC236}">
                  <a16:creationId xmlns:a16="http://schemas.microsoft.com/office/drawing/2014/main" id="{72674E5B-BBCD-6CBF-4205-9C6501C1C8F7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6513177" y="22860"/>
              <a:ext cx="731520" cy="731520"/>
            </a:xfrm>
            <a:prstGeom prst="rect">
              <a:avLst/>
            </a:prstGeom>
          </p:spPr>
        </p:pic>
        <p:pic>
          <p:nvPicPr>
            <p:cNvPr id="10" name="Picture 9" descr="A close up of logos&#10;&#10;AI-generated content may be incorrect.">
              <a:extLst>
                <a:ext uri="{FF2B5EF4-FFF2-40B4-BE49-F238E27FC236}">
                  <a16:creationId xmlns:a16="http://schemas.microsoft.com/office/drawing/2014/main" id="{BE854DCD-6791-09C8-1F37-194AA4D4A861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244697" y="24112"/>
              <a:ext cx="1027802" cy="683296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106</Words>
  <Application>Microsoft Office PowerPoint</Application>
  <PresentationFormat>On-screen Show (4:3)</PresentationFormat>
  <Paragraphs>23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DB Adman X Bold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USER</dc:creator>
  <cp:keywords/>
  <dc:description>generated using python-pptx</dc:description>
  <cp:lastModifiedBy>Pawinee KMUTT ..</cp:lastModifiedBy>
  <cp:revision>2</cp:revision>
  <dcterms:created xsi:type="dcterms:W3CDTF">2013-01-27T09:14:16Z</dcterms:created>
  <dcterms:modified xsi:type="dcterms:W3CDTF">2026-05-19T08:30:14Z</dcterms:modified>
  <cp:category/>
</cp:coreProperties>
</file>